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7" r:id="rId5"/>
    <p:sldId id="259" r:id="rId6"/>
    <p:sldId id="260" r:id="rId7"/>
    <p:sldId id="261" r:id="rId8"/>
    <p:sldId id="264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B662BA8-4A96-4584-8D4E-33BBFD5B9FF8}">
          <p14:sldIdLst>
            <p14:sldId id="257"/>
          </p14:sldIdLst>
        </p14:section>
        <p14:section name="Reason" id="{4DB3CB9B-BCC1-4808-B576-BFA129A3DB4F}">
          <p14:sldIdLst>
            <p14:sldId id="259"/>
          </p14:sldIdLst>
        </p14:section>
        <p14:section name="Data  and Previous Work" id="{3540B5FC-B57A-47B3-8701-29FF86D62AEB}">
          <p14:sldIdLst>
            <p14:sldId id="260"/>
          </p14:sldIdLst>
        </p14:section>
        <p14:section name="Current Work" id="{5D3E788A-C7E1-42EC-82EB-FD02FF4D4480}">
          <p14:sldIdLst>
            <p14:sldId id="261"/>
          </p14:sldIdLst>
        </p14:section>
        <p14:section name="Next Steps and Future Plans" id="{2D8AAE6F-8DE9-4B83-A003-3CCA09411DB1}">
          <p14:sldIdLst>
            <p14:sldId id="264"/>
            <p14:sldId id="266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2853" autoAdjust="0"/>
  </p:normalViewPr>
  <p:slideViewPr>
    <p:cSldViewPr snapToGrid="0">
      <p:cViewPr varScale="1">
        <p:scale>
          <a:sx n="45" d="100"/>
          <a:sy n="45" d="100"/>
        </p:scale>
        <p:origin x="11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D53C5-422B-4189-8A8C-BE692EAF2420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01EF0-E10C-455A-986B-E3D8B742C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29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48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 smtClean="0"/>
              <a:t>Reason</a:t>
            </a:r>
            <a:r>
              <a:rPr lang="en-GB" baseline="0" dirty="0" smtClean="0"/>
              <a:t>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aseline="0" dirty="0" smtClean="0"/>
              <a:t>Pandemic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aseline="0" dirty="0" smtClean="0"/>
              <a:t>Leeds City Council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172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57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 smtClean="0"/>
              <a:t>Elaborate on each topic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65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595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909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7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14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8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1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33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7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29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86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4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23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93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39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1516-8359-4E03-A05B-3AD0E020259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60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54282"/>
              </p:ext>
            </p:extLst>
          </p:nvPr>
        </p:nvGraphicFramePr>
        <p:xfrm>
          <a:off x="180109" y="6406389"/>
          <a:ext cx="1181764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734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pic>
        <p:nvPicPr>
          <p:cNvPr id="8" name="Picture 8" descr="A picture containing building, sky, outdoor, street&#10;&#10;Description automatically generated">
            <a:extLst>
              <a:ext uri="{FF2B5EF4-FFF2-40B4-BE49-F238E27FC236}">
                <a16:creationId xmlns:a16="http://schemas.microsoft.com/office/drawing/2014/main" id="{4E3479E9-BD4E-5890-7316-45D58163A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10" y="1223200"/>
            <a:ext cx="11831781" cy="5075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8691" y="1353770"/>
            <a:ext cx="7176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Ambient Populations under Different Restriction Schemes </a:t>
            </a:r>
          </a:p>
        </p:txBody>
      </p:sp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37696" y="6406389"/>
          <a:ext cx="11860057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353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54628"/>
              </p:ext>
            </p:extLst>
          </p:nvPr>
        </p:nvGraphicFramePr>
        <p:xfrm>
          <a:off x="137696" y="1115020"/>
          <a:ext cx="11874196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4196">
                  <a:extLst>
                    <a:ext uri="{9D8B030D-6E8A-4147-A177-3AD203B41FA5}">
                      <a16:colId xmlns:a16="http://schemas.microsoft.com/office/drawing/2014/main" val="1586283824"/>
                    </a:ext>
                  </a:extLst>
                </a:gridCol>
              </a:tblGrid>
              <a:tr h="4109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Modelling Ambient Populations under Different Restriction Schemes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/ </a:t>
                      </a: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Reasons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en-GB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84318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22703" y="2363639"/>
            <a:ext cx="10677901" cy="3336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0" lvl="2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tx1"/>
                </a:solidFill>
              </a:rPr>
              <a:t>How have cities changed during the pandemic</a:t>
            </a:r>
            <a:r>
              <a:rPr lang="en-GB" sz="2800" b="1" dirty="0" smtClean="0">
                <a:solidFill>
                  <a:schemeClr val="tx1"/>
                </a:solidFill>
              </a:rPr>
              <a:t>?</a:t>
            </a:r>
          </a:p>
          <a:p>
            <a:pPr marL="1371600" lvl="2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b="1" dirty="0" smtClean="0">
                <a:solidFill>
                  <a:schemeClr val="tx1"/>
                </a:solidFill>
              </a:rPr>
              <a:t>Which </a:t>
            </a:r>
            <a:r>
              <a:rPr lang="en-GB" sz="2800" b="1" dirty="0">
                <a:solidFill>
                  <a:schemeClr val="tx1"/>
                </a:solidFill>
              </a:rPr>
              <a:t>changes will remain as the pandemic subsides?</a:t>
            </a:r>
          </a:p>
        </p:txBody>
      </p:sp>
    </p:spTree>
    <p:extLst>
      <p:ext uri="{BB962C8B-B14F-4D97-AF65-F5344CB8AC3E}">
        <p14:creationId xmlns:p14="http://schemas.microsoft.com/office/powerpoint/2010/main" val="645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0109" y="1129706"/>
            <a:ext cx="11831782" cy="527668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29596"/>
              </p:ext>
            </p:extLst>
          </p:nvPr>
        </p:nvGraphicFramePr>
        <p:xfrm>
          <a:off x="180109" y="6406389"/>
          <a:ext cx="1181764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734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22390" y="1751389"/>
            <a:ext cx="5194089" cy="43343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GB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10 cameras locations around </a:t>
            </a:r>
            <a:r>
              <a:rPr lang="en-GB" sz="2400" dirty="0"/>
              <a:t>Leeds City </a:t>
            </a:r>
            <a:r>
              <a:rPr lang="en-GB" sz="2400" dirty="0" smtClean="0"/>
              <a:t>Centre.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793,558</a:t>
            </a:r>
            <a:r>
              <a:rPr lang="en-GB" sz="2400" dirty="0" smtClean="0"/>
              <a:t> filtered hourly counts from 2008 to 2021.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Raw data from </a:t>
            </a:r>
            <a:r>
              <a:rPr lang="en-GB" sz="2400" dirty="0"/>
              <a:t>Data Mill </a:t>
            </a:r>
            <a:r>
              <a:rPr lang="en-GB" sz="2400" dirty="0" smtClean="0"/>
              <a:t>North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Cleaned and aggregated by the Data Scientist Tom Albone for previous CDRC funded LIDA Data Science Project: </a:t>
            </a:r>
            <a:r>
              <a:rPr lang="en-GB" sz="2400" dirty="0"/>
              <a:t>Leeds City Council Ambient Pop under </a:t>
            </a:r>
            <a:r>
              <a:rPr lang="en-GB" sz="2400" dirty="0" smtClean="0"/>
              <a:t>COVID-19 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684907"/>
              </p:ext>
            </p:extLst>
          </p:nvPr>
        </p:nvGraphicFramePr>
        <p:xfrm>
          <a:off x="137695" y="1080328"/>
          <a:ext cx="11874196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4196">
                  <a:extLst>
                    <a:ext uri="{9D8B030D-6E8A-4147-A177-3AD203B41FA5}">
                      <a16:colId xmlns:a16="http://schemas.microsoft.com/office/drawing/2014/main" val="1586283824"/>
                    </a:ext>
                  </a:extLst>
                </a:gridCol>
              </a:tblGrid>
              <a:tr h="4109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Modelling Ambient Populations under Different Restriction Schemes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/ </a:t>
                      </a: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en-GB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84318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760" y="1636311"/>
            <a:ext cx="6138754" cy="45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2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illustrations of 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4" y="1757153"/>
            <a:ext cx="6948205" cy="445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757663"/>
              </p:ext>
            </p:extLst>
          </p:nvPr>
        </p:nvGraphicFramePr>
        <p:xfrm>
          <a:off x="180110" y="6406387"/>
          <a:ext cx="1183178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274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56502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56502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56502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331825" y="1757153"/>
            <a:ext cx="4680066" cy="445451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WORK</a:t>
            </a:r>
          </a:p>
          <a:p>
            <a:pPr algn="ctr"/>
            <a:endParaRPr lang="en-GB" sz="2400" b="1" u="sng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tx1"/>
                </a:solidFill>
              </a:rPr>
              <a:t>Studying Previous LIDA Data Science Project work: Analysis and Random Forests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tx1"/>
                </a:solidFill>
              </a:rPr>
              <a:t>EDA and Testing other methods</a:t>
            </a:r>
            <a:r>
              <a:rPr lang="en-GB" sz="2000" dirty="0">
                <a:solidFill>
                  <a:schemeClr val="tx1"/>
                </a:solidFill>
              </a:rPr>
              <a:t>:</a:t>
            </a:r>
            <a:endParaRPr lang="en-GB" sz="2000" dirty="0" smtClean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Linear Regression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Time Series Analysis and Forecasting – ARIMA, SARIMA</a:t>
            </a: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chemeClr val="tx1"/>
                </a:solidFill>
              </a:rPr>
              <a:t>Reading and brushing up on Data Science </a:t>
            </a:r>
            <a:r>
              <a:rPr lang="en-GB" sz="2000" dirty="0" smtClean="0">
                <a:solidFill>
                  <a:schemeClr val="tx1"/>
                </a:solidFill>
              </a:rPr>
              <a:t>topics</a:t>
            </a:r>
            <a:endParaRPr lang="en-GB" sz="2000" dirty="0">
              <a:solidFill>
                <a:schemeClr val="tx1"/>
              </a:solidFill>
            </a:endParaRPr>
          </a:p>
          <a:p>
            <a:pPr lvl="1"/>
            <a:endParaRPr lang="en-GB" sz="2400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18315"/>
              </p:ext>
            </p:extLst>
          </p:nvPr>
        </p:nvGraphicFramePr>
        <p:xfrm>
          <a:off x="137696" y="1115020"/>
          <a:ext cx="11874196" cy="501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4196">
                  <a:extLst>
                    <a:ext uri="{9D8B030D-6E8A-4147-A177-3AD203B41FA5}">
                      <a16:colId xmlns:a16="http://schemas.microsoft.com/office/drawing/2014/main" val="1586283824"/>
                    </a:ext>
                  </a:extLst>
                </a:gridCol>
              </a:tblGrid>
              <a:tr h="4109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Modelling Ambient Populations under Different Restriction Schemes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/ </a:t>
                      </a: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Current Work</a:t>
                      </a:r>
                      <a:endParaRPr lang="en-GB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8431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96" y="1741705"/>
            <a:ext cx="7194129" cy="45371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390" y="1791216"/>
            <a:ext cx="6901370" cy="44639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90" y="1791215"/>
            <a:ext cx="6440114" cy="44876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4" y="1820773"/>
            <a:ext cx="7052268" cy="43908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0529" y="2105458"/>
            <a:ext cx="2276499" cy="1039524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877" y="1858380"/>
            <a:ext cx="6870078" cy="4154493"/>
          </a:xfrm>
          <a:prstGeom prst="rect">
            <a:avLst/>
          </a:prstGeom>
        </p:spPr>
      </p:pic>
      <p:pic>
        <p:nvPicPr>
          <p:cNvPr id="2056" name="Picture 8" descr="Direction, Path, Decision, Goa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74" y="1773529"/>
            <a:ext cx="6908448" cy="429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3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cale, Question, Importance, Bal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338" y="2088229"/>
            <a:ext cx="4516582" cy="369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37696" y="6406389"/>
          <a:ext cx="11860057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353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Victoria </a:t>
                      </a:r>
                      <a:r>
                        <a:rPr lang="en-GB" sz="1600" dirty="0" err="1">
                          <a:solidFill>
                            <a:schemeClr val="tx1"/>
                          </a:solidFill>
                        </a:rPr>
                        <a:t>Houlden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06090"/>
              </p:ext>
            </p:extLst>
          </p:nvPr>
        </p:nvGraphicFramePr>
        <p:xfrm>
          <a:off x="137696" y="1115020"/>
          <a:ext cx="11874196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4196">
                  <a:extLst>
                    <a:ext uri="{9D8B030D-6E8A-4147-A177-3AD203B41FA5}">
                      <a16:colId xmlns:a16="http://schemas.microsoft.com/office/drawing/2014/main" val="1586283824"/>
                    </a:ext>
                  </a:extLst>
                </a:gridCol>
              </a:tblGrid>
              <a:tr h="4109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Modelling Ambient Populations under Different Restriction Schemes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/ </a:t>
                      </a: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Next Steps</a:t>
                      </a:r>
                      <a:endParaRPr lang="en-GB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84318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22703" y="1886126"/>
            <a:ext cx="6675244" cy="365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Steps</a:t>
            </a:r>
          </a:p>
          <a:p>
            <a:pPr algn="ctr"/>
            <a:endParaRPr lang="en-GB" sz="1000" b="1" u="sng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Training the footfall counts during pre pandemic years with the best possible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Pit and compare the projections with the data different restriction schemes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Create a dashboard prototype for visualising the model with i.e. interactive maps</a:t>
            </a:r>
          </a:p>
        </p:txBody>
      </p:sp>
      <p:pic>
        <p:nvPicPr>
          <p:cNvPr id="1026" name="Picture 2" descr="Free vector graphics of Loc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12" y="2088229"/>
            <a:ext cx="3581634" cy="326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96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37696" y="6406389"/>
          <a:ext cx="11860057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353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06090"/>
              </p:ext>
            </p:extLst>
          </p:nvPr>
        </p:nvGraphicFramePr>
        <p:xfrm>
          <a:off x="137696" y="1115020"/>
          <a:ext cx="11874196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4196">
                  <a:extLst>
                    <a:ext uri="{9D8B030D-6E8A-4147-A177-3AD203B41FA5}">
                      <a16:colId xmlns:a16="http://schemas.microsoft.com/office/drawing/2014/main" val="1586283824"/>
                    </a:ext>
                  </a:extLst>
                </a:gridCol>
              </a:tblGrid>
              <a:tr h="4109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Modelling Ambient Populations under Different Restriction Schemes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/ </a:t>
                      </a: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Next Steps</a:t>
                      </a:r>
                      <a:endParaRPr lang="en-GB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84318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22703" y="2363639"/>
            <a:ext cx="11005705" cy="3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Plans</a:t>
            </a:r>
          </a:p>
          <a:p>
            <a:pPr algn="ctr"/>
            <a:endParaRPr lang="en-GB" sz="1000" b="1" u="sng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Procure funding to expand the model to take in footfalls from different cities, then regions and to a national scale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5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37696" y="6406389"/>
          <a:ext cx="11860057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353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 descr="File:Leeds from above.jpg - Wikimedia Comm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2" y="1230543"/>
            <a:ext cx="11874195" cy="502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87968" y="5718651"/>
            <a:ext cx="4309785" cy="54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 smtClean="0">
                <a:solidFill>
                  <a:schemeClr val="bg1"/>
                </a:solidFill>
              </a:rPr>
              <a:t>Thank you…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61402DFF4F54FA6F0E79D8957ABDB" ma:contentTypeVersion="11" ma:contentTypeDescription="Create a new document." ma:contentTypeScope="" ma:versionID="de644312b8d8b86f821ef81941a3050b">
  <xsd:schema xmlns:xsd="http://www.w3.org/2001/XMLSchema" xmlns:xs="http://www.w3.org/2001/XMLSchema" xmlns:p="http://schemas.microsoft.com/office/2006/metadata/properties" xmlns:ns3="aba29859-ebb7-4ac3-b748-1ca7d6e317bb" xmlns:ns4="6bbb81ef-0b5a-495e-8a1e-85a925b17bbe" targetNamespace="http://schemas.microsoft.com/office/2006/metadata/properties" ma:root="true" ma:fieldsID="cdea4fc5d1ff70b055f3f13b8911ff57" ns3:_="" ns4:_="">
    <xsd:import namespace="aba29859-ebb7-4ac3-b748-1ca7d6e317bb"/>
    <xsd:import namespace="6bbb81ef-0b5a-495e-8a1e-85a925b17b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29859-ebb7-4ac3-b748-1ca7d6e31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bb81ef-0b5a-495e-8a1e-85a925b17b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192AD2-FE38-4838-9C76-3660C6E5AC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a29859-ebb7-4ac3-b748-1ca7d6e317bb"/>
    <ds:schemaRef ds:uri="6bbb81ef-0b5a-495e-8a1e-85a925b17b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848017-6E80-4C30-BF56-4BC3D10A9B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3EC1B5-982F-49ED-AAEF-4DABE7CF0EF2}">
  <ds:schemaRefs>
    <ds:schemaRef ds:uri="http://schemas.microsoft.com/office/2006/documentManagement/types"/>
    <ds:schemaRef ds:uri="http://purl.org/dc/dcmitype/"/>
    <ds:schemaRef ds:uri="aba29859-ebb7-4ac3-b748-1ca7d6e317bb"/>
    <ds:schemaRef ds:uri="6bbb81ef-0b5a-495e-8a1e-85a925b17bbe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332</Words>
  <Application>Microsoft Office PowerPoint</Application>
  <PresentationFormat>Widescreen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Leeds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Indumini Ranatunga</dc:creator>
  <cp:lastModifiedBy>Indumini Ranatunga</cp:lastModifiedBy>
  <cp:revision>40</cp:revision>
  <dcterms:created xsi:type="dcterms:W3CDTF">2022-06-22T07:18:28Z</dcterms:created>
  <dcterms:modified xsi:type="dcterms:W3CDTF">2022-06-23T08:46:32Z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0x010100F5F61402DFF4F54FA6F0E79D8957ABDB</vt:lpwstr>
  </property>
</Properties>
</file>